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60"/>
  </p:normalViewPr>
  <p:slideViewPr>
    <p:cSldViewPr>
      <p:cViewPr varScale="1">
        <p:scale>
          <a:sx n="42" d="100"/>
          <a:sy n="42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ECEC093-958A-4C06-B746-A4CBBD9E84D5}" type="datetimeFigureOut">
              <a:rPr kumimoji="1" lang="ja-JP" altLang="en-US" smtClean="0"/>
              <a:pPr/>
              <a:t>2011/11/24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411059-8F1F-415F-9E11-86FEF8DDBB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Close-</a:t>
            </a:r>
            <a:r>
              <a:rPr lang="en-US" altLang="ja-JP" dirty="0" err="1" smtClean="0"/>
              <a:t>haulEd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Wakayama</a:t>
            </a:r>
            <a:r>
              <a:rPr lang="ja-JP" altLang="en-US" dirty="0" smtClean="0"/>
              <a:t> </a:t>
            </a:r>
            <a:r>
              <a:rPr lang="en-US" altLang="ja-JP" dirty="0" smtClean="0"/>
              <a:t>Med. Yacht Racing Team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32656"/>
            <a:ext cx="7467600" cy="5865515"/>
          </a:xfrm>
        </p:spPr>
        <p:txBody>
          <a:bodyPr/>
          <a:lstStyle/>
          <a:p>
            <a:pPr marL="608076" indent="-571500">
              <a:buFont typeface="+mj-lt"/>
              <a:buAutoNum type="romanLcPeriod" startAt="2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勝つためには？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相手を抜く　≠　スピード</a:t>
            </a:r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振れで得たゲインをタックすることによって確定させる！</a:t>
            </a:r>
          </a:p>
          <a:p>
            <a:pPr marL="608076" indent="-571500">
              <a:buNone/>
            </a:pP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203848" y="1700808"/>
            <a:ext cx="1296144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827584" y="4437112"/>
            <a:ext cx="7416824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ターゲット艇の</a:t>
            </a:r>
            <a:r>
              <a:rPr lang="ja-JP" altLang="en-US" sz="2400" dirty="0" smtClean="0"/>
              <a:t>下側で</a:t>
            </a:r>
            <a:r>
              <a:rPr lang="ja-JP" altLang="en-US" sz="2400" dirty="0"/>
              <a:t>ヘッダーを待って</a:t>
            </a:r>
            <a:r>
              <a:rPr lang="ja-JP" altLang="en-US" sz="2400" dirty="0" smtClean="0"/>
              <a:t>タック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/>
          <a:lstStyle/>
          <a:p>
            <a:pPr marL="608076" indent="-571500">
              <a:buFont typeface="+mj-lt"/>
              <a:buAutoNum type="romanLcPeriod" startAt="3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先行艇とミートした場合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原則は下受けタック！</a:t>
            </a: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スターンを切ってタックはダメ！</a:t>
            </a:r>
            <a:endParaRPr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endParaRPr lang="ja-JP" altLang="en-US" dirty="0" smtClean="0"/>
          </a:p>
          <a:p>
            <a:pPr marL="608076" indent="-571500">
              <a:buNone/>
            </a:pPr>
            <a:r>
              <a:rPr lang="ja-JP" altLang="en-US" dirty="0" smtClean="0"/>
              <a:t>　　ヘッダーが入り、バウを切れると思った瞬間にタックして寄せにいく。</a:t>
            </a:r>
            <a:endParaRPr lang="en-US" altLang="ja-JP" dirty="0" smtClean="0"/>
          </a:p>
          <a:p>
            <a:pPr marL="608076" indent="-571500">
              <a:buNone/>
            </a:pPr>
            <a:r>
              <a:rPr kumimoji="1" lang="ja-JP" altLang="en-US" dirty="0" smtClean="0"/>
              <a:t>　　バウを切れなくても再下受けタックすればゲインは確定できる。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491880" y="2132856"/>
            <a:ext cx="1224136" cy="6480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2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/>
          <a:lstStyle/>
          <a:p>
            <a:pPr marL="608076" indent="-571500">
              <a:buFont typeface="+mj-lt"/>
              <a:buAutoNum type="romanLcPeriod" startAt="4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相手が自艇の下側を走る場合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後続艇が自艇を下受けタックした場合や、自艇が下受けタックした先行艇もヘッダーに反応してタックしてきた場合など</a:t>
            </a:r>
            <a:endParaRPr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リフトは上側がゲインできるので問題ないが、ヘッダーには相手に遅れずタックしゲインを確定させないこと！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707904" y="2852936"/>
            <a:ext cx="1296144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</a:t>
            </a:r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フレッシュウインドを</a:t>
            </a:r>
            <a:r>
              <a:rPr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掴む</a:t>
            </a:r>
            <a:endParaRPr kumimoji="1" lang="ja-JP" alt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8076" indent="-571500">
              <a:buFont typeface="+mj-lt"/>
              <a:buAutoNum type="romanLcPeriod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スタートが重要な理由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スタート時は全艇が集まるため、ブランケット等、他艇の影響を一番受ける。</a:t>
            </a: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またクローズは先行艇が圧倒的に有利！</a:t>
            </a:r>
            <a:endParaRPr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ここでフレッシュを走るか、ブランケットを走るかがそのレースの明暗を分ける！</a:t>
            </a:r>
          </a:p>
          <a:p>
            <a:pPr marL="608076" indent="-571500">
              <a:buNone/>
            </a:pP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635896" y="3717032"/>
            <a:ext cx="1152128" cy="6480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/>
          <a:lstStyle/>
          <a:p>
            <a:pPr marL="608076" indent="-571500">
              <a:buFont typeface="+mj-lt"/>
              <a:buAutoNum type="romanLcPeriod" startAt="2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ブランケットに入らないためには？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スタート後、自艇団内でのポジションを意識する。</a:t>
            </a: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ミートした先行艇を下受けタックする。</a:t>
            </a:r>
            <a:endParaRPr lang="en-US" altLang="ja-JP" dirty="0" smtClean="0"/>
          </a:p>
          <a:p>
            <a:pPr marL="608076" indent="-571500">
              <a:buNone/>
            </a:pPr>
            <a:r>
              <a:rPr kumimoji="1" lang="ja-JP" altLang="en-US" dirty="0" smtClean="0"/>
              <a:t>　　スターンを切ってタックは論外。</a:t>
            </a:r>
            <a:endParaRPr kumimoji="1"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endParaRPr kumimoji="1"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わざわざ相手のブランケットを一度通る意味もないし、相手のコントロール下に自ら入りにいくようなもの！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635896" y="3140968"/>
            <a:ext cx="1368152" cy="6480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+α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順位が上になればなるほど</a:t>
            </a:r>
            <a:r>
              <a:rPr lang="en-US" altLang="ja-JP" dirty="0" smtClean="0"/>
              <a:t>1</a:t>
            </a:r>
            <a:r>
              <a:rPr lang="ja-JP" altLang="en-US" dirty="0" smtClean="0"/>
              <a:t>から順に重要に、下になればなるほど</a:t>
            </a:r>
            <a:r>
              <a:rPr lang="en-US" altLang="ja-JP" smtClean="0"/>
              <a:t>4</a:t>
            </a:r>
            <a:r>
              <a:rPr lang="ja-JP" altLang="en-US" smtClean="0"/>
              <a:t>から</a:t>
            </a:r>
            <a:r>
              <a:rPr lang="ja-JP" altLang="en-US" dirty="0" smtClean="0"/>
              <a:t>逆順に重要になる！</a:t>
            </a:r>
          </a:p>
          <a:p>
            <a:pPr>
              <a:buNone/>
            </a:pPr>
            <a:endParaRPr lang="ja-JP" altLang="en-US" dirty="0" smtClean="0"/>
          </a:p>
          <a:p>
            <a:r>
              <a:rPr lang="ja-JP" altLang="en-US" dirty="0" smtClean="0"/>
              <a:t>最低限、このレベルの話が理解できて初めて、地形や風の傾向を踏まえたコース戦略が成り立つ。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Extra1.</a:t>
            </a:r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ブローはどうする？</a:t>
            </a:r>
            <a:endParaRPr kumimoji="1" lang="ja-JP" alt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608076" indent="-571500">
              <a:buFont typeface="+mj-lt"/>
              <a:buAutoNum type="romanLcPeriod"/>
            </a:pPr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風が弱いときほどブローが重要</a:t>
            </a:r>
          </a:p>
          <a:p>
            <a:pPr>
              <a:buNone/>
            </a:pPr>
            <a:r>
              <a:rPr lang="ja-JP" altLang="en-US" sz="6000" dirty="0" smtClean="0"/>
              <a:t>　　風がなければどのセオリーも役に立たない。ブローを繋いだ艇が勝つレースもある。</a:t>
            </a:r>
          </a:p>
          <a:p>
            <a:pPr>
              <a:buNone/>
            </a:pPr>
            <a:endParaRPr lang="ja-JP" altLang="en-US" sz="6000" dirty="0" smtClean="0"/>
          </a:p>
          <a:p>
            <a:pPr marL="608076" indent="-571500">
              <a:buFont typeface="+mj-lt"/>
              <a:buAutoNum type="romanLcPeriod" startAt="2"/>
            </a:pPr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ブローが入れば状況は一変する</a:t>
            </a:r>
          </a:p>
          <a:p>
            <a:pPr lvl="1"/>
            <a:r>
              <a:rPr lang="ja-JP" altLang="en-US" sz="6000" dirty="0" smtClean="0"/>
              <a:t>基本的に進行方向（正面）からくるブローはヘッダーし、横（上側）からくるブローはリフトする。</a:t>
            </a:r>
          </a:p>
          <a:p>
            <a:pPr lvl="1"/>
            <a:r>
              <a:rPr lang="ja-JP" altLang="en-US" sz="6000" dirty="0" smtClean="0"/>
              <a:t>ブローが入ると上る、抜けると下ることも理解する。</a:t>
            </a:r>
          </a:p>
          <a:p>
            <a:pPr>
              <a:buNone/>
            </a:pPr>
            <a:r>
              <a:rPr lang="ja-JP" altLang="en-US" sz="6000" dirty="0" smtClean="0"/>
              <a:t> </a:t>
            </a:r>
          </a:p>
          <a:p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55576" y="5229200"/>
            <a:ext cx="7272808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ブローの強さ、範囲も踏まえた上でタックの判断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Extra2.</a:t>
            </a:r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スターンを切る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/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スターンを切るなんてあり得ない？</a:t>
            </a:r>
          </a:p>
          <a:p>
            <a:pPr marL="550926" indent="-514350">
              <a:buNone/>
            </a:pPr>
            <a:r>
              <a:rPr lang="ja-JP" altLang="en-US" sz="2800" dirty="0" smtClean="0"/>
              <a:t>　　下受けタックを続ける限り、相手のスターンを切ることはない。</a:t>
            </a:r>
          </a:p>
          <a:p>
            <a:pPr marL="550926" indent="-514350">
              <a:buNone/>
            </a:pPr>
            <a:endParaRPr lang="en-US" altLang="ja-JP" sz="2800" dirty="0" smtClean="0"/>
          </a:p>
          <a:p>
            <a:pPr marL="550926" indent="-514350">
              <a:buNone/>
            </a:pPr>
            <a:endParaRPr lang="en-US" altLang="ja-JP" sz="2800" dirty="0" smtClean="0"/>
          </a:p>
          <a:p>
            <a:pPr marL="550926" indent="-514350">
              <a:buNone/>
            </a:pPr>
            <a:r>
              <a:rPr lang="ja-JP" altLang="en-US" sz="2800" dirty="0" smtClean="0"/>
              <a:t>　　スターンを切ることに理由を持つこと！</a:t>
            </a:r>
            <a:endParaRPr lang="en-US" altLang="ja-JP" sz="2800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611560" y="4941168"/>
            <a:ext cx="7632848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ロングを走る、この先リフトに振れ切る可能性が高い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エンドが近い、後続艇をカバーしたいなど</a:t>
            </a:r>
            <a:r>
              <a:rPr lang="ja-JP" altLang="en-US" sz="2000" dirty="0" smtClean="0"/>
              <a:t> </a:t>
            </a:r>
          </a:p>
        </p:txBody>
      </p:sp>
      <p:sp>
        <p:nvSpPr>
          <p:cNvPr id="6" name="下矢印 5"/>
          <p:cNvSpPr/>
          <p:nvPr/>
        </p:nvSpPr>
        <p:spPr>
          <a:xfrm>
            <a:off x="3419872" y="3284984"/>
            <a:ext cx="1152128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Extra3.</a:t>
            </a:r>
            <a:r>
              <a:rPr kumimoji="1" lang="ja-JP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</a:t>
            </a:r>
            <a:r>
              <a:rPr kumimoji="1" lang="en-US" altLang="ja-JP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r>
              <a:rPr kumimoji="1" lang="ja-JP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レースを通して考える事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ja-JP" altLang="en-US" dirty="0" smtClean="0"/>
              <a:t>　　そのレグが終盤に近づけば近づくほど、またレースが終盤に近づけば近づくほど、意識は先行艇から後続艇へ向けていく。</a:t>
            </a:r>
          </a:p>
          <a:p>
            <a:pPr>
              <a:buNone/>
            </a:pPr>
            <a:endParaRPr lang="ja-JP" altLang="en-US" dirty="0" smtClean="0"/>
          </a:p>
          <a:p>
            <a:pPr marL="608076" indent="-571500">
              <a:buFont typeface="+mj-lt"/>
              <a:buAutoNum type="romanLcPeriod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レグ終盤</a:t>
            </a:r>
          </a:p>
          <a:p>
            <a:pPr>
              <a:buNone/>
            </a:pPr>
            <a:r>
              <a:rPr lang="ja-JP" altLang="en-US" dirty="0" smtClean="0"/>
              <a:t>　　マークアプローチの仕方を考えながら回航順位を確定させる。</a:t>
            </a:r>
          </a:p>
          <a:p>
            <a:pPr>
              <a:buNone/>
            </a:pPr>
            <a:r>
              <a:rPr lang="ja-JP" altLang="en-US" dirty="0" smtClean="0"/>
              <a:t>　　他艇へ声かけ、マーク回航後のコース取りを考えておく。</a:t>
            </a:r>
          </a:p>
          <a:p>
            <a:pPr>
              <a:buNone/>
            </a:pPr>
            <a:endParaRPr lang="ja-JP" altLang="en-US" dirty="0" smtClean="0"/>
          </a:p>
          <a:p>
            <a:pPr marL="608076" indent="-571500">
              <a:buFont typeface="+mj-lt"/>
              <a:buAutoNum type="romanLcPeriod" startAt="2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レース終盤</a:t>
            </a:r>
          </a:p>
          <a:p>
            <a:pPr>
              <a:buNone/>
            </a:pPr>
            <a:r>
              <a:rPr lang="ja-JP" altLang="en-US" dirty="0" smtClean="0"/>
              <a:t>　　今の順位を守り切ることを一番に考える。 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Extra4.</a:t>
            </a:r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失敗した時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8076" indent="-571500">
              <a:buFont typeface="+mj-lt"/>
              <a:buAutoNum type="romanLcPeriod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誰でも必ず失敗はする！</a:t>
            </a: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最小限の傷に抑え、一つ一つ順位を巻き返していくことが大切！</a:t>
            </a:r>
          </a:p>
          <a:p>
            <a:pPr marL="608076" indent="-571500">
              <a:buNone/>
            </a:pPr>
            <a:endParaRPr lang="ja-JP" altLang="en-US" dirty="0" smtClean="0"/>
          </a:p>
          <a:p>
            <a:pPr marL="608076" indent="-571500">
              <a:buNone/>
            </a:pPr>
            <a:endParaRPr lang="ja-JP" altLang="en-US" dirty="0" smtClean="0"/>
          </a:p>
          <a:p>
            <a:pPr marL="608076" indent="-571500">
              <a:buFont typeface="+mj-lt"/>
              <a:buAutoNum type="romanLcPeriod" startAt="2"/>
            </a:pP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Font typeface="+mj-lt"/>
              <a:buAutoNum type="romanLcPeriod" startAt="2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傷を浅くする方法</a:t>
            </a:r>
          </a:p>
          <a:p>
            <a:pPr marL="909828" lvl="1" indent="-571500"/>
            <a:r>
              <a:rPr lang="ja-JP" altLang="en-US" sz="3000" dirty="0" smtClean="0"/>
              <a:t>艇団から離れず、フレッシュをいち早くつかむこと！</a:t>
            </a:r>
          </a:p>
          <a:p>
            <a:pPr marL="909828" lvl="1" indent="-571500"/>
            <a:r>
              <a:rPr lang="ja-JP" altLang="en-US" sz="3000" dirty="0" smtClean="0"/>
              <a:t>上手くいった艇団を観察し、その理由を考えて次に生かす 。</a:t>
            </a:r>
          </a:p>
          <a:p>
            <a:pPr marL="608076" indent="-571500">
              <a:buFont typeface="+mj-lt"/>
              <a:buAutoNum type="romanLcPeriod" startAt="2"/>
            </a:pP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27584" y="3068960"/>
            <a:ext cx="6912768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dirty="0" smtClean="0"/>
              <a:t>大逆転を狙わない、博打は最終手段。</a:t>
            </a:r>
            <a:endParaRPr kumimoji="1" lang="ja-JP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principles</a:t>
            </a:r>
            <a:endParaRPr kumimoji="1" lang="ja-JP" alt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8076" indent="-571500">
              <a:buFont typeface="+mj-lt"/>
              <a:buAutoNum type="arabicPeriod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ロングを走る</a:t>
            </a: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Font typeface="+mj-lt"/>
              <a:buAutoNum type="arabicPeriod"/>
            </a:pPr>
            <a:endParaRPr lang="ja-JP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Font typeface="+mj-lt"/>
              <a:buAutoNum type="arabicPeriod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風の振れを意識する</a:t>
            </a: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Font typeface="+mj-lt"/>
              <a:buAutoNum type="arabicPeriod"/>
            </a:pPr>
            <a:endParaRPr lang="ja-JP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Font typeface="+mj-lt"/>
              <a:buAutoNum type="arabicPeriod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艇団内で勝負をする </a:t>
            </a: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Font typeface="+mj-lt"/>
              <a:buAutoNum type="arabicPeriod"/>
            </a:pP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Font typeface="+mj-lt"/>
              <a:buAutoNum type="arabicPeriod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フレッシュウインドを掴む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8076" indent="-571500">
              <a:buFont typeface="+mj-lt"/>
              <a:buAutoNum type="romanLcPeriod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一番大事なこと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 algn="ctr">
              <a:buNone/>
            </a:pPr>
            <a:r>
              <a:rPr lang="ja-JP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タック</a:t>
            </a:r>
            <a:endParaRPr lang="en-US" altLang="ja-JP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608076" indent="-571500">
              <a:buNone/>
            </a:pPr>
            <a:r>
              <a:rPr lang="ja-JP" altLang="en-US" dirty="0" smtClean="0"/>
              <a:t>　　全てのタックに理由を持つこと！</a:t>
            </a:r>
            <a:endParaRPr lang="en-US" altLang="ja-JP" dirty="0" smtClean="0"/>
          </a:p>
          <a:p>
            <a:pPr marL="608076" indent="-571500">
              <a:buNone/>
            </a:pPr>
            <a:endParaRPr kumimoji="1" lang="en-US" altLang="ja-JP" dirty="0" smtClean="0"/>
          </a:p>
          <a:p>
            <a:pPr marL="608076" indent="-571500">
              <a:buFont typeface="+mj-lt"/>
              <a:buAutoNum type="romanLcPeriod" startAt="2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一番伝えたいこと</a:t>
            </a: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 algn="ctr">
              <a:buNone/>
            </a:pPr>
            <a:r>
              <a:rPr kumimoji="1" lang="ja-JP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勝った奴が一番偉い</a:t>
            </a:r>
            <a:endParaRPr kumimoji="1" lang="en-US" altLang="ja-JP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608076" indent="-571500">
              <a:buNone/>
            </a:pP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位になることだけ考えて練習すること！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Practice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8076" indent="-571500">
              <a:buFont typeface="+mj-lt"/>
              <a:buAutoNum type="romanLcPeriod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風の捉え方</a:t>
            </a:r>
          </a:p>
          <a:p>
            <a:pPr>
              <a:buNone/>
            </a:pPr>
            <a:r>
              <a:rPr lang="ja-JP" altLang="en-US" dirty="0" smtClean="0"/>
              <a:t>　　五感をフル活用して変化を感じること。感じたことを頭を使って考えに変えること。</a:t>
            </a:r>
          </a:p>
          <a:p>
            <a:endParaRPr lang="ja-JP" altLang="en-US" dirty="0" smtClean="0"/>
          </a:p>
          <a:p>
            <a:pPr marL="608076" indent="-571500">
              <a:buFont typeface="+mj-lt"/>
              <a:buAutoNum type="romanLcPeriod" startAt="2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他艇の見方</a:t>
            </a:r>
          </a:p>
          <a:p>
            <a:pPr>
              <a:buNone/>
            </a:pPr>
            <a:r>
              <a:rPr lang="ja-JP" altLang="en-US" dirty="0" smtClean="0"/>
              <a:t>　　一つ前の艇と一つ後ろの艇を確認。自艇と離れた艇の位置関係をミート時に確認。反対タックの艇だけでなく、同タックの艇のバウを切れるかどうかの判断。</a:t>
            </a:r>
          </a:p>
          <a:p>
            <a:pPr>
              <a:buNone/>
            </a:pPr>
            <a:r>
              <a:rPr lang="ja-JP" altLang="en-US" dirty="0" smtClean="0"/>
              <a:t> </a:t>
            </a:r>
          </a:p>
          <a:p>
            <a:pPr marL="608076" indent="-571500">
              <a:buFont typeface="+mj-lt"/>
              <a:buAutoNum type="romanLcPeriod" startAt="3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ブローの見方</a:t>
            </a:r>
          </a:p>
          <a:p>
            <a:pPr>
              <a:buNone/>
            </a:pPr>
            <a:r>
              <a:rPr lang="ja-JP" altLang="en-US" dirty="0" smtClean="0"/>
              <a:t>　見え方と性質の関係（強さ、振れ、範囲など）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Caution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929411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2600" dirty="0" smtClean="0"/>
              <a:t>これらの</a:t>
            </a:r>
            <a:r>
              <a:rPr kumimoji="1" lang="ja-JP" altLang="en-US" sz="2600" dirty="0" smtClean="0"/>
              <a:t>セオリーが全てではありません。これと矛盾する理論にもこれから先たくさん出会うと思います。その度に比較し、訂正し、改良を重ねて和医大ヨット部のスタンダードを皆で創り上げてください。そしてそれを後輩たちに伝えていってください。</a:t>
            </a:r>
            <a:endParaRPr kumimoji="1" lang="en-US" altLang="ja-JP" sz="2600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Reference</a:t>
            </a:r>
          </a:p>
          <a:p>
            <a:pPr lvl="1"/>
            <a:r>
              <a:rPr lang="ja-JP" altLang="en-US" dirty="0" smtClean="0"/>
              <a:t>高木裕の図解ヨットレーシング </a:t>
            </a:r>
            <a:r>
              <a:rPr lang="en-US" altLang="ja-JP" dirty="0" smtClean="0"/>
              <a:t>(1998, </a:t>
            </a:r>
            <a:r>
              <a:rPr lang="ja-JP" altLang="en-US" dirty="0" smtClean="0"/>
              <a:t>舵社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err="1" smtClean="0"/>
              <a:t>blueblue</a:t>
            </a:r>
            <a:r>
              <a:rPr lang="en-US" altLang="ja-JP" dirty="0" smtClean="0"/>
              <a:t> </a:t>
            </a:r>
            <a:r>
              <a:rPr lang="en-US" altLang="ja-JP" sz="2200" dirty="0" smtClean="0"/>
              <a:t>(http://www016.upp.so-net.ne.jp/blueblue/)</a:t>
            </a:r>
          </a:p>
          <a:p>
            <a:pPr lvl="1" algn="r">
              <a:buNone/>
            </a:pPr>
            <a:r>
              <a:rPr kumimoji="1" lang="en-US" altLang="ja-JP" dirty="0" smtClean="0"/>
              <a:t>et al.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en-US" altLang="ja-JP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fin.</a:t>
            </a:r>
            <a:endParaRPr kumimoji="1" lang="en-US" altLang="ja-JP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’11</a:t>
            </a:r>
            <a:r>
              <a:rPr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西医体総括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良かった点</a:t>
            </a:r>
          </a:p>
          <a:p>
            <a:pPr>
              <a:buNone/>
            </a:pPr>
            <a:r>
              <a:rPr lang="ja-JP" altLang="en-US" dirty="0" smtClean="0"/>
              <a:t>　クローズの艇速～どこにも負けてない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？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　カバーリングによる順位保持～去年最大の課題</a:t>
            </a:r>
          </a:p>
          <a:p>
            <a:pPr>
              <a:buNone/>
            </a:pPr>
            <a:endParaRPr lang="ja-JP" altLang="en-US" dirty="0" smtClean="0"/>
          </a:p>
          <a:p>
            <a:r>
              <a:rPr lang="ja-JP" altLang="en-US" dirty="0" smtClean="0"/>
              <a:t>悪かった点</a:t>
            </a:r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b="1" dirty="0" smtClean="0"/>
              <a:t>1</a:t>
            </a:r>
            <a:r>
              <a:rPr lang="ja-JP" altLang="en-US" b="1" dirty="0" smtClean="0"/>
              <a:t>位を取れなかったこと</a:t>
            </a:r>
          </a:p>
          <a:p>
            <a:pPr>
              <a:buNone/>
            </a:pPr>
            <a:r>
              <a:rPr lang="ja-JP" altLang="en-US" dirty="0" smtClean="0"/>
              <a:t>　スタート～上位陣は必ずイイ位置を取る</a:t>
            </a:r>
          </a:p>
          <a:p>
            <a:pPr>
              <a:buNone/>
            </a:pPr>
            <a:r>
              <a:rPr lang="ja-JP" altLang="en-US" dirty="0" smtClean="0"/>
              <a:t>　艇団を意識したコース取り～大負けが多い</a:t>
            </a:r>
          </a:p>
          <a:p>
            <a:pPr>
              <a:buNone/>
            </a:pPr>
            <a:r>
              <a:rPr lang="ja-JP" altLang="en-US" dirty="0" smtClean="0"/>
              <a:t>　下りの艇速、動作、コース～練習不足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ロングを走る</a:t>
            </a:r>
            <a:endParaRPr kumimoji="1" lang="ja-JP" alt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8076" indent="-571500">
              <a:buFont typeface="+mj-lt"/>
              <a:buAutoNum type="romanLcPeriod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なぜロングを先に走るか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今から話すすべてのセオリーはコースエンドに近づくほど使いづらい。</a:t>
            </a:r>
            <a:endParaRPr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オーバーセールのリスクが高い！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347864" y="3356992"/>
            <a:ext cx="1008112" cy="6480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/>
          <a:lstStyle/>
          <a:p>
            <a:pPr marL="608076" indent="-571500">
              <a:buFont typeface="+mj-lt"/>
              <a:buAutoNum type="romanLcPeriod" startAt="2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ロングは常に変化する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50926" indent="-514350">
              <a:buNone/>
            </a:pPr>
            <a:r>
              <a:rPr lang="ja-JP" altLang="en-US" dirty="0" smtClean="0"/>
              <a:t>　　艇が進めば変わるし、風が振れても変わる。</a:t>
            </a:r>
          </a:p>
          <a:p>
            <a:pPr marL="550926" indent="-514350">
              <a:buNone/>
            </a:pP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 rot="19989250">
            <a:off x="5592743" y="2460695"/>
            <a:ext cx="1656184" cy="352839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/>
          <p:cNvCxnSpPr/>
          <p:nvPr/>
        </p:nvCxnSpPr>
        <p:spPr>
          <a:xfrm flipH="1">
            <a:off x="6588224" y="1556792"/>
            <a:ext cx="144016" cy="43204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 rot="1237984">
            <a:off x="5669781" y="2425937"/>
            <a:ext cx="1514089" cy="3645389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5940152" y="1556792"/>
            <a:ext cx="216024" cy="432048"/>
          </a:xfrm>
          <a:prstGeom prst="straightConnector1">
            <a:avLst/>
          </a:prstGeom>
          <a:ln w="381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6228184" y="213285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>
            <a:off x="6372200" y="5733256"/>
            <a:ext cx="288032" cy="62636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吹き出し 30"/>
          <p:cNvSpPr/>
          <p:nvPr/>
        </p:nvSpPr>
        <p:spPr>
          <a:xfrm>
            <a:off x="899592" y="2924944"/>
            <a:ext cx="3672408" cy="1440160"/>
          </a:xfrm>
          <a:prstGeom prst="wedgeRoundRectCallout">
            <a:avLst>
              <a:gd name="adj1" fmla="val 52620"/>
              <a:gd name="adj2" fmla="val 7043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マークを</a:t>
            </a:r>
            <a:r>
              <a:rPr lang="en-US" altLang="ja-JP" sz="2400" dirty="0"/>
              <a:t>10</a:t>
            </a:r>
            <a:r>
              <a:rPr lang="ja-JP" altLang="en-US" sz="2400" dirty="0"/>
              <a:t>時半</a:t>
            </a:r>
            <a:r>
              <a:rPr lang="en-US" altLang="ja-JP" sz="2400" dirty="0"/>
              <a:t>〜1</a:t>
            </a:r>
            <a:r>
              <a:rPr lang="ja-JP" altLang="en-US" sz="2400" dirty="0"/>
              <a:t>時半の間において走る。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5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/>
          <a:lstStyle/>
          <a:p>
            <a:pPr marL="608076" indent="-571500">
              <a:buFont typeface="+mj-lt"/>
              <a:buAutoNum type="romanLcPeriod" startAt="3"/>
            </a:pP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ショートを走ることに理由を持つ</a:t>
            </a: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ブロー、カバーリング、フレッシュウインド、風の傾向、マークアプローチなど</a:t>
            </a:r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971600" y="3356992"/>
            <a:ext cx="7200800" cy="15841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常にコース全体のどこを走っているのかを意識する</a:t>
            </a:r>
            <a:r>
              <a:rPr lang="ja-JP" altLang="en-US" sz="2000" dirty="0" smtClean="0"/>
              <a:t>！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これ</a:t>
            </a:r>
            <a:r>
              <a:rPr lang="ja-JP" altLang="en-US" sz="2000" dirty="0"/>
              <a:t>ができないならコース引きなんてできるわけない </a:t>
            </a:r>
            <a:r>
              <a:rPr lang="ja-JP" altLang="en-US" sz="2000" dirty="0" smtClean="0"/>
              <a:t>！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風の振れを意識する</a:t>
            </a:r>
            <a:endParaRPr kumimoji="1" lang="ja-JP" alt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8076" indent="-571500">
              <a:buFont typeface="+mj-lt"/>
              <a:buAutoNum type="romanLcPeriod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風の</a:t>
            </a: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振れ</a:t>
            </a: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はどうやって見る？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コンパス、マークの位置、他艇のバウの向き、景色の見え方など</a:t>
            </a:r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確実なのはマークとコンパス。</a:t>
            </a: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たまに確認するだけでは無意味。</a:t>
            </a: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レース前、レース中も常に確認を！</a:t>
            </a:r>
          </a:p>
          <a:p>
            <a:pPr marL="608076" indent="-571500">
              <a:buNone/>
            </a:pPr>
            <a:endParaRPr lang="ja-JP" altLang="en-US" dirty="0" smtClean="0"/>
          </a:p>
          <a:p>
            <a:pPr marL="608076" indent="-571500">
              <a:buNone/>
            </a:pP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491880" y="3284984"/>
            <a:ext cx="1080120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4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/>
          <a:lstStyle/>
          <a:p>
            <a:pPr marL="608076" indent="-571500">
              <a:buFont typeface="+mj-lt"/>
              <a:buAutoNum type="romanLcPeriod" startAt="2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基本は振れタック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振れによるゲインとタックによるロス、どちらが大きいかの判断による。</a:t>
            </a:r>
          </a:p>
          <a:p>
            <a:pPr marL="608076" indent="-571500">
              <a:buNone/>
            </a:pPr>
            <a:endParaRPr lang="en-US" altLang="ja-JP" dirty="0" smtClean="0"/>
          </a:p>
        </p:txBody>
      </p:sp>
      <p:sp>
        <p:nvSpPr>
          <p:cNvPr id="4" name="角丸四角形吹き出し 3"/>
          <p:cNvSpPr/>
          <p:nvPr/>
        </p:nvSpPr>
        <p:spPr>
          <a:xfrm>
            <a:off x="755576" y="2564904"/>
            <a:ext cx="4176464" cy="1368152"/>
          </a:xfrm>
          <a:prstGeom prst="wedgeRoundRectCallout">
            <a:avLst>
              <a:gd name="adj1" fmla="val 46491"/>
              <a:gd name="adj2" fmla="val 8320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8076" indent="-571500" algn="ctr">
              <a:buNone/>
            </a:pPr>
            <a:r>
              <a:rPr lang="ja-JP" altLang="en-US" sz="2000" dirty="0" smtClean="0"/>
              <a:t>振れ切ったあとのタックは最悪！</a:t>
            </a:r>
            <a:endParaRPr lang="en-US" altLang="ja-JP" sz="2000" dirty="0" smtClean="0"/>
          </a:p>
          <a:p>
            <a:pPr marL="608076" indent="-571500" algn="ctr">
              <a:buNone/>
            </a:pPr>
            <a:r>
              <a:rPr lang="ja-JP" altLang="en-US" sz="2000" dirty="0" smtClean="0"/>
              <a:t>振れタックはタイミングが命！</a:t>
            </a:r>
          </a:p>
        </p:txBody>
      </p:sp>
      <p:sp>
        <p:nvSpPr>
          <p:cNvPr id="23" name="フリーフォーム 22"/>
          <p:cNvSpPr/>
          <p:nvPr/>
        </p:nvSpPr>
        <p:spPr>
          <a:xfrm>
            <a:off x="5921115" y="5229068"/>
            <a:ext cx="1499016" cy="796978"/>
          </a:xfrm>
          <a:custGeom>
            <a:avLst/>
            <a:gdLst>
              <a:gd name="connsiteX0" fmla="*/ 1499016 w 1499016"/>
              <a:gd name="connsiteY0" fmla="*/ 796978 h 796978"/>
              <a:gd name="connsiteX1" fmla="*/ 1109272 w 1499016"/>
              <a:gd name="connsiteY1" fmla="*/ 347273 h 796978"/>
              <a:gd name="connsiteX2" fmla="*/ 659567 w 1499016"/>
              <a:gd name="connsiteY2" fmla="*/ 122421 h 796978"/>
              <a:gd name="connsiteX3" fmla="*/ 209862 w 1499016"/>
              <a:gd name="connsiteY3" fmla="*/ 17489 h 796978"/>
              <a:gd name="connsiteX4" fmla="*/ 0 w 1499016"/>
              <a:gd name="connsiteY4" fmla="*/ 17489 h 79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016" h="796978">
                <a:moveTo>
                  <a:pt x="1499016" y="796978"/>
                </a:moveTo>
                <a:cubicBezTo>
                  <a:pt x="1374098" y="628338"/>
                  <a:pt x="1249180" y="459699"/>
                  <a:pt x="1109272" y="347273"/>
                </a:cubicBezTo>
                <a:cubicBezTo>
                  <a:pt x="969364" y="234847"/>
                  <a:pt x="809469" y="177385"/>
                  <a:pt x="659567" y="122421"/>
                </a:cubicBezTo>
                <a:cubicBezTo>
                  <a:pt x="509665" y="67457"/>
                  <a:pt x="319790" y="34978"/>
                  <a:pt x="209862" y="17489"/>
                </a:cubicBezTo>
                <a:cubicBezTo>
                  <a:pt x="99934" y="0"/>
                  <a:pt x="49967" y="8744"/>
                  <a:pt x="0" y="17489"/>
                </a:cubicBez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5918616" y="4047344"/>
            <a:ext cx="1756348" cy="1169233"/>
          </a:xfrm>
          <a:custGeom>
            <a:avLst/>
            <a:gdLst>
              <a:gd name="connsiteX0" fmla="*/ 2499 w 1756348"/>
              <a:gd name="connsiteY0" fmla="*/ 1169233 h 1169233"/>
              <a:gd name="connsiteX1" fmla="*/ 47469 w 1756348"/>
              <a:gd name="connsiteY1" fmla="*/ 764499 h 1169233"/>
              <a:gd name="connsiteX2" fmla="*/ 287312 w 1756348"/>
              <a:gd name="connsiteY2" fmla="*/ 479686 h 1169233"/>
              <a:gd name="connsiteX3" fmla="*/ 796977 w 1756348"/>
              <a:gd name="connsiteY3" fmla="*/ 239843 h 1169233"/>
              <a:gd name="connsiteX4" fmla="*/ 1756348 w 1756348"/>
              <a:gd name="connsiteY4" fmla="*/ 0 h 1169233"/>
              <a:gd name="connsiteX5" fmla="*/ 1756348 w 1756348"/>
              <a:gd name="connsiteY5" fmla="*/ 0 h 1169233"/>
              <a:gd name="connsiteX6" fmla="*/ 1756348 w 1756348"/>
              <a:gd name="connsiteY6" fmla="*/ 0 h 116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348" h="1169233">
                <a:moveTo>
                  <a:pt x="2499" y="1169233"/>
                </a:moveTo>
                <a:cubicBezTo>
                  <a:pt x="1249" y="1024328"/>
                  <a:pt x="0" y="879423"/>
                  <a:pt x="47469" y="764499"/>
                </a:cubicBezTo>
                <a:cubicBezTo>
                  <a:pt x="94938" y="649575"/>
                  <a:pt x="162394" y="567129"/>
                  <a:pt x="287312" y="479686"/>
                </a:cubicBezTo>
                <a:cubicBezTo>
                  <a:pt x="412230" y="392243"/>
                  <a:pt x="552138" y="319791"/>
                  <a:pt x="796977" y="239843"/>
                </a:cubicBezTo>
                <a:cubicBezTo>
                  <a:pt x="1041816" y="159895"/>
                  <a:pt x="1756348" y="0"/>
                  <a:pt x="1756348" y="0"/>
                </a:cubicBezTo>
                <a:lnTo>
                  <a:pt x="1756348" y="0"/>
                </a:lnTo>
                <a:lnTo>
                  <a:pt x="1756348" y="0"/>
                </a:ln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5951095" y="3200400"/>
            <a:ext cx="1693889" cy="831954"/>
          </a:xfrm>
          <a:custGeom>
            <a:avLst/>
            <a:gdLst>
              <a:gd name="connsiteX0" fmla="*/ 1693889 w 1693889"/>
              <a:gd name="connsiteY0" fmla="*/ 831954 h 831954"/>
              <a:gd name="connsiteX1" fmla="*/ 1618938 w 1693889"/>
              <a:gd name="connsiteY1" fmla="*/ 517161 h 831954"/>
              <a:gd name="connsiteX2" fmla="*/ 1274164 w 1693889"/>
              <a:gd name="connsiteY2" fmla="*/ 247338 h 831954"/>
              <a:gd name="connsiteX3" fmla="*/ 959371 w 1693889"/>
              <a:gd name="connsiteY3" fmla="*/ 157397 h 831954"/>
              <a:gd name="connsiteX4" fmla="*/ 224853 w 1693889"/>
              <a:gd name="connsiteY4" fmla="*/ 22485 h 831954"/>
              <a:gd name="connsiteX5" fmla="*/ 0 w 1693889"/>
              <a:gd name="connsiteY5" fmla="*/ 22485 h 83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3889" h="831954">
                <a:moveTo>
                  <a:pt x="1693889" y="831954"/>
                </a:moveTo>
                <a:cubicBezTo>
                  <a:pt x="1691390" y="723275"/>
                  <a:pt x="1688892" y="614597"/>
                  <a:pt x="1618938" y="517161"/>
                </a:cubicBezTo>
                <a:cubicBezTo>
                  <a:pt x="1548984" y="419725"/>
                  <a:pt x="1384092" y="307299"/>
                  <a:pt x="1274164" y="247338"/>
                </a:cubicBezTo>
                <a:cubicBezTo>
                  <a:pt x="1164236" y="187377"/>
                  <a:pt x="1134256" y="194873"/>
                  <a:pt x="959371" y="157397"/>
                </a:cubicBezTo>
                <a:cubicBezTo>
                  <a:pt x="784486" y="119921"/>
                  <a:pt x="384748" y="44970"/>
                  <a:pt x="224853" y="22485"/>
                </a:cubicBezTo>
                <a:cubicBezTo>
                  <a:pt x="64958" y="0"/>
                  <a:pt x="32479" y="11242"/>
                  <a:pt x="0" y="22485"/>
                </a:cubicBez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5921115" y="2223625"/>
            <a:ext cx="959370" cy="989351"/>
          </a:xfrm>
          <a:custGeom>
            <a:avLst/>
            <a:gdLst>
              <a:gd name="connsiteX0" fmla="*/ 0 w 959370"/>
              <a:gd name="connsiteY0" fmla="*/ 989351 h 989351"/>
              <a:gd name="connsiteX1" fmla="*/ 59960 w 959370"/>
              <a:gd name="connsiteY1" fmla="*/ 554636 h 989351"/>
              <a:gd name="connsiteX2" fmla="*/ 254833 w 959370"/>
              <a:gd name="connsiteY2" fmla="*/ 344774 h 989351"/>
              <a:gd name="connsiteX3" fmla="*/ 434715 w 959370"/>
              <a:gd name="connsiteY3" fmla="*/ 224852 h 989351"/>
              <a:gd name="connsiteX4" fmla="*/ 854439 w 959370"/>
              <a:gd name="connsiteY4" fmla="*/ 59960 h 989351"/>
              <a:gd name="connsiteX5" fmla="*/ 959370 w 959370"/>
              <a:gd name="connsiteY5" fmla="*/ 0 h 989351"/>
              <a:gd name="connsiteX6" fmla="*/ 959370 w 959370"/>
              <a:gd name="connsiteY6" fmla="*/ 0 h 989351"/>
              <a:gd name="connsiteX7" fmla="*/ 959370 w 959370"/>
              <a:gd name="connsiteY7" fmla="*/ 0 h 98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9370" h="989351">
                <a:moveTo>
                  <a:pt x="0" y="989351"/>
                </a:moveTo>
                <a:cubicBezTo>
                  <a:pt x="8744" y="825708"/>
                  <a:pt x="17488" y="662065"/>
                  <a:pt x="59960" y="554636"/>
                </a:cubicBezTo>
                <a:cubicBezTo>
                  <a:pt x="102432" y="447207"/>
                  <a:pt x="192374" y="399738"/>
                  <a:pt x="254833" y="344774"/>
                </a:cubicBezTo>
                <a:cubicBezTo>
                  <a:pt x="317292" y="289810"/>
                  <a:pt x="334781" y="272321"/>
                  <a:pt x="434715" y="224852"/>
                </a:cubicBezTo>
                <a:cubicBezTo>
                  <a:pt x="534649" y="177383"/>
                  <a:pt x="766996" y="97435"/>
                  <a:pt x="854439" y="59960"/>
                </a:cubicBezTo>
                <a:cubicBezTo>
                  <a:pt x="941882" y="22485"/>
                  <a:pt x="959370" y="0"/>
                  <a:pt x="959370" y="0"/>
                </a:cubicBezTo>
                <a:lnTo>
                  <a:pt x="959370" y="0"/>
                </a:lnTo>
                <a:lnTo>
                  <a:pt x="959370" y="0"/>
                </a:ln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6715593" y="2368446"/>
            <a:ext cx="734518" cy="3687580"/>
            <a:chOff x="6715593" y="2368446"/>
            <a:chExt cx="734518" cy="3687580"/>
          </a:xfrm>
        </p:grpSpPr>
        <p:sp>
          <p:nvSpPr>
            <p:cNvPr id="27" name="フリーフォーム 26"/>
            <p:cNvSpPr/>
            <p:nvPr/>
          </p:nvSpPr>
          <p:spPr>
            <a:xfrm>
              <a:off x="6715593" y="5366479"/>
              <a:ext cx="734518" cy="689547"/>
            </a:xfrm>
            <a:custGeom>
              <a:avLst/>
              <a:gdLst>
                <a:gd name="connsiteX0" fmla="*/ 734518 w 734518"/>
                <a:gd name="connsiteY0" fmla="*/ 689547 h 689547"/>
                <a:gd name="connsiteX1" fmla="*/ 344774 w 734518"/>
                <a:gd name="connsiteY1" fmla="*/ 194872 h 689547"/>
                <a:gd name="connsiteX2" fmla="*/ 0 w 734518"/>
                <a:gd name="connsiteY2" fmla="*/ 0 h 689547"/>
                <a:gd name="connsiteX3" fmla="*/ 0 w 734518"/>
                <a:gd name="connsiteY3" fmla="*/ 0 h 689547"/>
                <a:gd name="connsiteX4" fmla="*/ 0 w 734518"/>
                <a:gd name="connsiteY4" fmla="*/ 0 h 68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518" h="689547">
                  <a:moveTo>
                    <a:pt x="734518" y="689547"/>
                  </a:moveTo>
                  <a:cubicBezTo>
                    <a:pt x="600856" y="499672"/>
                    <a:pt x="467194" y="309797"/>
                    <a:pt x="344774" y="194872"/>
                  </a:cubicBezTo>
                  <a:cubicBezTo>
                    <a:pt x="222354" y="79948"/>
                    <a:pt x="0" y="0"/>
                    <a:pt x="0" y="0"/>
                  </a:cubicBez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/>
            <p:cNvSpPr/>
            <p:nvPr/>
          </p:nvSpPr>
          <p:spPr>
            <a:xfrm>
              <a:off x="6730584" y="4542020"/>
              <a:ext cx="269823" cy="809469"/>
            </a:xfrm>
            <a:custGeom>
              <a:avLst/>
              <a:gdLst>
                <a:gd name="connsiteX0" fmla="*/ 0 w 269823"/>
                <a:gd name="connsiteY0" fmla="*/ 809469 h 809469"/>
                <a:gd name="connsiteX1" fmla="*/ 209862 w 269823"/>
                <a:gd name="connsiteY1" fmla="*/ 509665 h 809469"/>
                <a:gd name="connsiteX2" fmla="*/ 254832 w 269823"/>
                <a:gd name="connsiteY2" fmla="*/ 314793 h 809469"/>
                <a:gd name="connsiteX3" fmla="*/ 269823 w 269823"/>
                <a:gd name="connsiteY3" fmla="*/ 0 h 80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823" h="809469">
                  <a:moveTo>
                    <a:pt x="0" y="809469"/>
                  </a:moveTo>
                  <a:cubicBezTo>
                    <a:pt x="83695" y="700790"/>
                    <a:pt x="167390" y="592111"/>
                    <a:pt x="209862" y="509665"/>
                  </a:cubicBezTo>
                  <a:cubicBezTo>
                    <a:pt x="252334" y="427219"/>
                    <a:pt x="244839" y="399737"/>
                    <a:pt x="254832" y="314793"/>
                  </a:cubicBezTo>
                  <a:cubicBezTo>
                    <a:pt x="264825" y="229849"/>
                    <a:pt x="267324" y="114924"/>
                    <a:pt x="269823" y="0"/>
                  </a:cubicBezTo>
                </a:path>
              </a:pathLst>
            </a:cu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/>
            <p:cNvSpPr/>
            <p:nvPr/>
          </p:nvSpPr>
          <p:spPr>
            <a:xfrm>
              <a:off x="6970427" y="3867462"/>
              <a:ext cx="419724" cy="674558"/>
            </a:xfrm>
            <a:custGeom>
              <a:avLst/>
              <a:gdLst>
                <a:gd name="connsiteX0" fmla="*/ 14989 w 419724"/>
                <a:gd name="connsiteY0" fmla="*/ 674558 h 674558"/>
                <a:gd name="connsiteX1" fmla="*/ 29980 w 419724"/>
                <a:gd name="connsiteY1" fmla="*/ 344774 h 674558"/>
                <a:gd name="connsiteX2" fmla="*/ 194871 w 419724"/>
                <a:gd name="connsiteY2" fmla="*/ 104931 h 674558"/>
                <a:gd name="connsiteX3" fmla="*/ 419724 w 419724"/>
                <a:gd name="connsiteY3" fmla="*/ 0 h 674558"/>
                <a:gd name="connsiteX4" fmla="*/ 419724 w 419724"/>
                <a:gd name="connsiteY4" fmla="*/ 0 h 67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724" h="674558">
                  <a:moveTo>
                    <a:pt x="14989" y="674558"/>
                  </a:moveTo>
                  <a:cubicBezTo>
                    <a:pt x="7494" y="557135"/>
                    <a:pt x="0" y="439712"/>
                    <a:pt x="29980" y="344774"/>
                  </a:cubicBezTo>
                  <a:cubicBezTo>
                    <a:pt x="59960" y="249836"/>
                    <a:pt x="129914" y="162393"/>
                    <a:pt x="194871" y="104931"/>
                  </a:cubicBezTo>
                  <a:cubicBezTo>
                    <a:pt x="259828" y="47469"/>
                    <a:pt x="419724" y="0"/>
                    <a:pt x="419724" y="0"/>
                  </a:cubicBezTo>
                  <a:lnTo>
                    <a:pt x="419724" y="0"/>
                  </a:lnTo>
                </a:path>
              </a:pathLst>
            </a:cu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/>
            <p:cNvSpPr/>
            <p:nvPr/>
          </p:nvSpPr>
          <p:spPr>
            <a:xfrm>
              <a:off x="7155305" y="2368446"/>
              <a:ext cx="219856" cy="1484026"/>
            </a:xfrm>
            <a:custGeom>
              <a:avLst/>
              <a:gdLst>
                <a:gd name="connsiteX0" fmla="*/ 219856 w 219856"/>
                <a:gd name="connsiteY0" fmla="*/ 1484026 h 1484026"/>
                <a:gd name="connsiteX1" fmla="*/ 129915 w 219856"/>
                <a:gd name="connsiteY1" fmla="*/ 1244184 h 1484026"/>
                <a:gd name="connsiteX2" fmla="*/ 69954 w 219856"/>
                <a:gd name="connsiteY2" fmla="*/ 989351 h 1484026"/>
                <a:gd name="connsiteX3" fmla="*/ 9993 w 219856"/>
                <a:gd name="connsiteY3" fmla="*/ 209862 h 1484026"/>
                <a:gd name="connsiteX4" fmla="*/ 9993 w 219856"/>
                <a:gd name="connsiteY4" fmla="*/ 0 h 1484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856" h="1484026">
                  <a:moveTo>
                    <a:pt x="219856" y="1484026"/>
                  </a:moveTo>
                  <a:cubicBezTo>
                    <a:pt x="187377" y="1405328"/>
                    <a:pt x="154899" y="1326630"/>
                    <a:pt x="129915" y="1244184"/>
                  </a:cubicBezTo>
                  <a:cubicBezTo>
                    <a:pt x="104931" y="1161738"/>
                    <a:pt x="89941" y="1161738"/>
                    <a:pt x="69954" y="989351"/>
                  </a:cubicBezTo>
                  <a:cubicBezTo>
                    <a:pt x="49967" y="816964"/>
                    <a:pt x="19986" y="374754"/>
                    <a:pt x="9993" y="209862"/>
                  </a:cubicBezTo>
                  <a:cubicBezTo>
                    <a:pt x="0" y="44970"/>
                    <a:pt x="4996" y="22485"/>
                    <a:pt x="9993" y="0"/>
                  </a:cubicBezTo>
                </a:path>
              </a:pathLst>
            </a:cu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7" name="円/楕円 36"/>
          <p:cNvSpPr/>
          <p:nvPr/>
        </p:nvSpPr>
        <p:spPr>
          <a:xfrm>
            <a:off x="6531206" y="5157192"/>
            <a:ext cx="432048" cy="4320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7164288" y="3717032"/>
            <a:ext cx="432048" cy="4320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7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/>
          <a:lstStyle/>
          <a:p>
            <a:pPr marL="608076" indent="-571500">
              <a:buFont typeface="+mj-lt"/>
              <a:buAutoNum type="romanLcPeriod" startAt="3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振れを期待する</a:t>
            </a: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予測できれば一番よいが現実はなかなか上手くはいかない。</a:t>
            </a:r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どう振れて欲しいのか、どちらの振れ・どの程度の振れで次のアクションを起こすのか、逆振れになったらどうするかを常に考えておくこと！</a:t>
            </a:r>
          </a:p>
          <a:p>
            <a:pPr marL="608076" indent="-571500">
              <a:buNone/>
            </a:pPr>
            <a:endParaRPr kumimoji="1" lang="en-US" altLang="ja-JP" dirty="0" smtClean="0"/>
          </a:p>
        </p:txBody>
      </p:sp>
      <p:sp>
        <p:nvSpPr>
          <p:cNvPr id="4" name="下矢印 3"/>
          <p:cNvSpPr/>
          <p:nvPr/>
        </p:nvSpPr>
        <p:spPr>
          <a:xfrm>
            <a:off x="3635896" y="1916832"/>
            <a:ext cx="1440160" cy="79208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899592" y="5157192"/>
            <a:ext cx="7056784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基本的にリフトは我慢、ヘッダーはタック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</a:t>
            </a:r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艇団内で勝負する</a:t>
            </a:r>
            <a:endParaRPr kumimoji="1" lang="ja-JP" alt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8076" indent="-571500">
              <a:buFont typeface="+mj-lt"/>
              <a:buAutoNum type="romanLcPeriod"/>
            </a:pP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負けないためには？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8076" indent="-571500">
              <a:buNone/>
            </a:pPr>
            <a:r>
              <a:rPr lang="ja-JP" altLang="en-US" dirty="0" smtClean="0"/>
              <a:t>　　カバーリング　≠　相手を潰す</a:t>
            </a:r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endParaRPr lang="en-US" altLang="ja-JP" dirty="0" smtClean="0"/>
          </a:p>
          <a:p>
            <a:pPr marL="608076" indent="-571500">
              <a:buNone/>
            </a:pPr>
            <a:r>
              <a:rPr lang="ja-JP" altLang="en-US" dirty="0" smtClean="0"/>
              <a:t>　　相手を前にいかせない。コントロール下に置くという認識。</a:t>
            </a:r>
          </a:p>
          <a:p>
            <a:pPr marL="608076" indent="-571500">
              <a:buNone/>
            </a:pP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275856" y="2852936"/>
            <a:ext cx="1296144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827584" y="5157192"/>
            <a:ext cx="712879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タイトカバーとルーズカバーの使い分け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テクノロジー">
  <a:themeElements>
    <a:clrScheme name="テクノロジー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752</TotalTime>
  <Words>392</Words>
  <Application>Microsoft Office PowerPoint</Application>
  <PresentationFormat>画面に合わせる (4:3)</PresentationFormat>
  <Paragraphs>157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テクノロジー</vt:lpstr>
      <vt:lpstr>Close-haulEd</vt:lpstr>
      <vt:lpstr>4 principles</vt:lpstr>
      <vt:lpstr>1.　ロングを走る</vt:lpstr>
      <vt:lpstr>スライド 4</vt:lpstr>
      <vt:lpstr>スライド 5</vt:lpstr>
      <vt:lpstr>2.　風の振れを意識する</vt:lpstr>
      <vt:lpstr>スライド 7</vt:lpstr>
      <vt:lpstr>スライド 8</vt:lpstr>
      <vt:lpstr>3.　艇団内で勝負する</vt:lpstr>
      <vt:lpstr>スライド 10</vt:lpstr>
      <vt:lpstr>スライド 11</vt:lpstr>
      <vt:lpstr>スライド 12</vt:lpstr>
      <vt:lpstr>4.　フレッシュウインドを掴む</vt:lpstr>
      <vt:lpstr>スライド 14</vt:lpstr>
      <vt:lpstr>+α</vt:lpstr>
      <vt:lpstr>Extra1.　ブローはどうする？</vt:lpstr>
      <vt:lpstr>Extra2.　スターンを切る</vt:lpstr>
      <vt:lpstr>Extra3.　1レースを通して考える事</vt:lpstr>
      <vt:lpstr>Extra4.　失敗した時</vt:lpstr>
      <vt:lpstr>Conclusion</vt:lpstr>
      <vt:lpstr>Practice</vt:lpstr>
      <vt:lpstr>Caution</vt:lpstr>
      <vt:lpstr>スライド 23</vt:lpstr>
      <vt:lpstr>’11　西医体総括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Close-hauld</dc:title>
  <dc:creator>Yaaaan</dc:creator>
  <cp:lastModifiedBy>Yaaaan</cp:lastModifiedBy>
  <cp:revision>59</cp:revision>
  <dcterms:created xsi:type="dcterms:W3CDTF">2011-11-14T07:04:00Z</dcterms:created>
  <dcterms:modified xsi:type="dcterms:W3CDTF">2011-11-24T08:53:29Z</dcterms:modified>
</cp:coreProperties>
</file>